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League Spartan" charset="1" panose="00000800000000000000"/>
      <p:regular r:id="rId11"/>
    </p:embeddedFont>
    <p:embeddedFont>
      <p:font typeface="Mina" charset="1" panose="02000503000000000000"/>
      <p:regular r:id="rId12"/>
    </p:embeddedFont>
    <p:embeddedFont>
      <p:font typeface="Open Sans" charset="1" panose="020B0606030504020204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14.png" Type="http://schemas.openxmlformats.org/officeDocument/2006/relationships/image"/><Relationship Id="rId9" Target="../media/image1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46421" y="4943475"/>
            <a:ext cx="14495327" cy="2026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440"/>
              </a:lnSpc>
            </a:pPr>
            <a:r>
              <a:rPr lang="en-US" sz="120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Trabalho Prático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74010" y="7438219"/>
            <a:ext cx="10024622" cy="1641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44"/>
              </a:lnSpc>
              <a:spcBef>
                <a:spcPct val="0"/>
              </a:spcBef>
            </a:pPr>
            <a:r>
              <a:rPr lang="en-US" sz="5034" spc="5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Fundamentos de Projeto e Análise de Algoritmos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476838" y="439045"/>
            <a:ext cx="10024622" cy="2083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160"/>
              </a:lnSpc>
            </a:pPr>
            <a:r>
              <a:rPr lang="en-US" sz="3200" spc="3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Daniel Araújo</a:t>
            </a:r>
          </a:p>
          <a:p>
            <a:pPr algn="r">
              <a:lnSpc>
                <a:spcPts val="4160"/>
              </a:lnSpc>
            </a:pPr>
            <a:r>
              <a:rPr lang="en-US" sz="3200" spc="3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Gustavo Perdigão</a:t>
            </a:r>
          </a:p>
          <a:p>
            <a:pPr algn="r">
              <a:lnSpc>
                <a:spcPts val="4160"/>
              </a:lnSpc>
            </a:pPr>
            <a:r>
              <a:rPr lang="en-US" sz="3200" spc="3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Vinicius Oliveira</a:t>
            </a:r>
          </a:p>
          <a:p>
            <a:pPr algn="r" marL="0" indent="0" lvl="0">
              <a:lnSpc>
                <a:spcPts val="4160"/>
              </a:lnSpc>
              <a:spcBef>
                <a:spcPct val="0"/>
              </a:spcBef>
            </a:pPr>
            <a:r>
              <a:rPr lang="en-US" sz="3200" spc="3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Yago Simões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-24846" t="-16526" r="-624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62042" y="1653224"/>
            <a:ext cx="8203393" cy="875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6"/>
              </a:lnSpc>
            </a:pPr>
            <a:r>
              <a:rPr lang="en-US" sz="5208" b="tru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Introdução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731843" y="4659920"/>
            <a:ext cx="1035846" cy="1112043"/>
          </a:xfrm>
          <a:custGeom>
            <a:avLst/>
            <a:gdLst/>
            <a:ahLst/>
            <a:cxnLst/>
            <a:rect r="r" b="b" t="t" l="l"/>
            <a:pathLst>
              <a:path h="1112043" w="1035846">
                <a:moveTo>
                  <a:pt x="0" y="0"/>
                </a:moveTo>
                <a:lnTo>
                  <a:pt x="1035847" y="0"/>
                </a:lnTo>
                <a:lnTo>
                  <a:pt x="1035847" y="1112043"/>
                </a:lnTo>
                <a:lnTo>
                  <a:pt x="0" y="11120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108875" y="4075049"/>
            <a:ext cx="2281784" cy="228178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8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837059" y="6712454"/>
            <a:ext cx="2825414" cy="415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43"/>
              </a:lnSpc>
              <a:spcBef>
                <a:spcPct val="0"/>
              </a:spcBef>
            </a:pPr>
            <a:r>
              <a:rPr lang="en-US" sz="2571" spc="180">
                <a:solidFill>
                  <a:srgbClr val="FFFFFF"/>
                </a:solidFill>
                <a:latin typeface="Mina"/>
                <a:ea typeface="Mina"/>
                <a:cs typeface="Mina"/>
                <a:sym typeface="Mina"/>
              </a:rPr>
              <a:t>Objetivo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21990" y="7498944"/>
            <a:ext cx="4790470" cy="86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6"/>
              </a:lnSpc>
            </a:pPr>
            <a:r>
              <a:rPr lang="en-US" sz="1774" spc="124">
                <a:solidFill>
                  <a:srgbClr val="FFFFFF"/>
                </a:solidFill>
                <a:latin typeface="Mina"/>
                <a:ea typeface="Mina"/>
                <a:cs typeface="Mina"/>
                <a:sym typeface="Mina"/>
              </a:rPr>
              <a:t>Encontrar as subsequências comuns que</a:t>
            </a:r>
          </a:p>
          <a:p>
            <a:pPr algn="ctr" marL="0" indent="0" lvl="0">
              <a:lnSpc>
                <a:spcPts val="2306"/>
              </a:lnSpc>
              <a:spcBef>
                <a:spcPct val="0"/>
              </a:spcBef>
            </a:pPr>
            <a:r>
              <a:rPr lang="en-US" sz="1774" spc="124">
                <a:solidFill>
                  <a:srgbClr val="FFFFFF"/>
                </a:solidFill>
                <a:latin typeface="Mina"/>
                <a:ea typeface="Mina"/>
                <a:cs typeface="Mina"/>
                <a:sym typeface="Mina"/>
              </a:rPr>
              <a:t>se repetem nas duas fontes, respeitando a ordem dos eventos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2231581" y="4075049"/>
            <a:ext cx="2281784" cy="228178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8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785143" y="4753453"/>
            <a:ext cx="1231810" cy="924977"/>
          </a:xfrm>
          <a:custGeom>
            <a:avLst/>
            <a:gdLst/>
            <a:ahLst/>
            <a:cxnLst/>
            <a:rect r="r" b="b" t="t" l="l"/>
            <a:pathLst>
              <a:path h="924977" w="1231810">
                <a:moveTo>
                  <a:pt x="0" y="0"/>
                </a:moveTo>
                <a:lnTo>
                  <a:pt x="1231810" y="0"/>
                </a:lnTo>
                <a:lnTo>
                  <a:pt x="1231810" y="924977"/>
                </a:lnTo>
                <a:lnTo>
                  <a:pt x="0" y="9249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28700" y="6831727"/>
            <a:ext cx="4687546" cy="415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43"/>
              </a:lnSpc>
              <a:spcBef>
                <a:spcPct val="0"/>
              </a:spcBef>
            </a:pPr>
            <a:r>
              <a:rPr lang="en-US" sz="2571" spc="180">
                <a:solidFill>
                  <a:srgbClr val="FFFFFF"/>
                </a:solidFill>
                <a:latin typeface="Mina"/>
                <a:ea typeface="Mina"/>
                <a:cs typeface="Mina"/>
                <a:sym typeface="Mina"/>
              </a:rPr>
              <a:t>Contextualização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6798" y="7612281"/>
            <a:ext cx="5693290" cy="607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70"/>
              </a:lnSpc>
            </a:pPr>
            <a:r>
              <a:rPr lang="en-US" sz="1900" spc="133">
                <a:solidFill>
                  <a:srgbClr val="FFFFFF"/>
                </a:solidFill>
                <a:latin typeface="Mina"/>
                <a:ea typeface="Mina"/>
                <a:cs typeface="Mina"/>
                <a:sym typeface="Mina"/>
              </a:rPr>
              <a:t>Coletar registros de eventos ao longo</a:t>
            </a:r>
          </a:p>
          <a:p>
            <a:pPr algn="just" marL="0" indent="0" lvl="0">
              <a:lnSpc>
                <a:spcPts val="2470"/>
              </a:lnSpc>
              <a:spcBef>
                <a:spcPct val="0"/>
              </a:spcBef>
            </a:pPr>
            <a:r>
              <a:rPr lang="en-US" sz="1900" spc="133">
                <a:solidFill>
                  <a:srgbClr val="FFFFFF"/>
                </a:solidFill>
                <a:latin typeface="Mina"/>
                <a:ea typeface="Mina"/>
                <a:cs typeface="Mina"/>
                <a:sym typeface="Mina"/>
              </a:rPr>
              <a:t>do tempo para ambiente de análise de dados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3457626" y="4075049"/>
            <a:ext cx="2281784" cy="2281784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78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4057413" y="4687657"/>
            <a:ext cx="1120311" cy="1093831"/>
          </a:xfrm>
          <a:custGeom>
            <a:avLst/>
            <a:gdLst/>
            <a:ahLst/>
            <a:cxnLst/>
            <a:rect r="r" b="b" t="t" l="l"/>
            <a:pathLst>
              <a:path h="1093831" w="1120311">
                <a:moveTo>
                  <a:pt x="0" y="0"/>
                </a:moveTo>
                <a:lnTo>
                  <a:pt x="1120311" y="0"/>
                </a:lnTo>
                <a:lnTo>
                  <a:pt x="1120311" y="1093831"/>
                </a:lnTo>
                <a:lnTo>
                  <a:pt x="0" y="109383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2820456" y="6831727"/>
            <a:ext cx="3556124" cy="415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43"/>
              </a:lnSpc>
              <a:spcBef>
                <a:spcPct val="0"/>
              </a:spcBef>
            </a:pPr>
            <a:r>
              <a:rPr lang="en-US" sz="2571" spc="180">
                <a:solidFill>
                  <a:srgbClr val="FFFFFF"/>
                </a:solidFill>
                <a:latin typeface="Mina"/>
                <a:ea typeface="Mina"/>
                <a:cs typeface="Mina"/>
                <a:sym typeface="Mina"/>
              </a:rPr>
              <a:t>Problema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954124" y="7489419"/>
            <a:ext cx="5288788" cy="917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20"/>
              </a:lnSpc>
              <a:spcBef>
                <a:spcPct val="0"/>
              </a:spcBef>
            </a:pPr>
            <a:r>
              <a:rPr lang="en-US" sz="1862" spc="130">
                <a:solidFill>
                  <a:srgbClr val="FFFFFF"/>
                </a:solidFill>
                <a:latin typeface="Mina"/>
                <a:ea typeface="Mina"/>
                <a:cs typeface="Mina"/>
                <a:sym typeface="Mina"/>
              </a:rPr>
              <a:t>Encontrar todas as maiores subsequências comuns entre as sequências de Helena e Marcus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400000">
            <a:off x="839670" y="3130485"/>
            <a:ext cx="25137180" cy="16758120"/>
          </a:xfrm>
          <a:custGeom>
            <a:avLst/>
            <a:gdLst/>
            <a:ahLst/>
            <a:cxnLst/>
            <a:rect r="r" b="b" t="t" l="l"/>
            <a:pathLst>
              <a:path h="16758120" w="25137180">
                <a:moveTo>
                  <a:pt x="25137180" y="16758120"/>
                </a:moveTo>
                <a:lnTo>
                  <a:pt x="0" y="16758120"/>
                </a:lnTo>
                <a:lnTo>
                  <a:pt x="0" y="0"/>
                </a:lnTo>
                <a:lnTo>
                  <a:pt x="25137180" y="0"/>
                </a:lnTo>
                <a:lnTo>
                  <a:pt x="25137180" y="1675812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374246" y="2680471"/>
            <a:ext cx="10235967" cy="4926059"/>
          </a:xfrm>
          <a:custGeom>
            <a:avLst/>
            <a:gdLst/>
            <a:ahLst/>
            <a:cxnLst/>
            <a:rect r="r" b="b" t="t" l="l"/>
            <a:pathLst>
              <a:path h="4926059" w="10235967">
                <a:moveTo>
                  <a:pt x="0" y="0"/>
                </a:moveTo>
                <a:lnTo>
                  <a:pt x="10235967" y="0"/>
                </a:lnTo>
                <a:lnTo>
                  <a:pt x="10235967" y="4926058"/>
                </a:lnTo>
                <a:lnTo>
                  <a:pt x="0" y="49260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325051" y="4396067"/>
            <a:ext cx="1559063" cy="1774183"/>
          </a:xfrm>
          <a:custGeom>
            <a:avLst/>
            <a:gdLst/>
            <a:ahLst/>
            <a:cxnLst/>
            <a:rect r="r" b="b" t="t" l="l"/>
            <a:pathLst>
              <a:path h="1774183" w="1559063">
                <a:moveTo>
                  <a:pt x="0" y="0"/>
                </a:moveTo>
                <a:lnTo>
                  <a:pt x="1559063" y="0"/>
                </a:lnTo>
                <a:lnTo>
                  <a:pt x="1559063" y="1774183"/>
                </a:lnTo>
                <a:lnTo>
                  <a:pt x="0" y="17741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287549" y="7248522"/>
            <a:ext cx="1634066" cy="1859535"/>
          </a:xfrm>
          <a:custGeom>
            <a:avLst/>
            <a:gdLst/>
            <a:ahLst/>
            <a:cxnLst/>
            <a:rect r="r" b="b" t="t" l="l"/>
            <a:pathLst>
              <a:path h="1859535" w="1634066">
                <a:moveTo>
                  <a:pt x="0" y="0"/>
                </a:moveTo>
                <a:lnTo>
                  <a:pt x="1634067" y="0"/>
                </a:lnTo>
                <a:lnTo>
                  <a:pt x="1634067" y="1859535"/>
                </a:lnTo>
                <a:lnTo>
                  <a:pt x="0" y="18595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27419" y="1746082"/>
            <a:ext cx="1917742" cy="1781103"/>
          </a:xfrm>
          <a:custGeom>
            <a:avLst/>
            <a:gdLst/>
            <a:ahLst/>
            <a:cxnLst/>
            <a:rect r="r" b="b" t="t" l="l"/>
            <a:pathLst>
              <a:path h="1781103" w="1917742">
                <a:moveTo>
                  <a:pt x="0" y="0"/>
                </a:moveTo>
                <a:lnTo>
                  <a:pt x="1917742" y="0"/>
                </a:lnTo>
                <a:lnTo>
                  <a:pt x="1917742" y="1781103"/>
                </a:lnTo>
                <a:lnTo>
                  <a:pt x="0" y="178110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2042" y="2053936"/>
            <a:ext cx="8203393" cy="875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6"/>
              </a:lnSpc>
            </a:pPr>
            <a:r>
              <a:rPr lang="en-US" sz="5208" b="tru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Metodologia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62042" y="3963035"/>
            <a:ext cx="12844165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Foi um trabalho prático desenvolvido utilizando principalmente 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programação dinâmica e backtracking.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2042" y="6624952"/>
            <a:ext cx="11267415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 linguagens utilizadas para o desenvolvimento do trabalho foram o JavaScript, HTML5 e CSS3.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l="-14091" t="-25960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62042" y="3686083"/>
            <a:ext cx="15118933" cy="3594054"/>
            <a:chOff x="0" y="0"/>
            <a:chExt cx="3978224" cy="9456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78225" cy="945699"/>
            </a:xfrm>
            <a:custGeom>
              <a:avLst/>
              <a:gdLst/>
              <a:ahLst/>
              <a:cxnLst/>
              <a:rect r="r" b="b" t="t" l="l"/>
              <a:pathLst>
                <a:path h="945699" w="3978225">
                  <a:moveTo>
                    <a:pt x="51207" y="0"/>
                  </a:moveTo>
                  <a:lnTo>
                    <a:pt x="3927018" y="0"/>
                  </a:lnTo>
                  <a:cubicBezTo>
                    <a:pt x="3955298" y="0"/>
                    <a:pt x="3978225" y="22926"/>
                    <a:pt x="3978225" y="51207"/>
                  </a:cubicBezTo>
                  <a:lnTo>
                    <a:pt x="3978225" y="894492"/>
                  </a:lnTo>
                  <a:cubicBezTo>
                    <a:pt x="3978225" y="922773"/>
                    <a:pt x="3955298" y="945699"/>
                    <a:pt x="3927018" y="945699"/>
                  </a:cubicBezTo>
                  <a:lnTo>
                    <a:pt x="51207" y="945699"/>
                  </a:lnTo>
                  <a:cubicBezTo>
                    <a:pt x="22926" y="945699"/>
                    <a:pt x="0" y="922773"/>
                    <a:pt x="0" y="894492"/>
                  </a:cubicBezTo>
                  <a:lnTo>
                    <a:pt x="0" y="51207"/>
                  </a:lnTo>
                  <a:cubicBezTo>
                    <a:pt x="0" y="22926"/>
                    <a:pt x="22926" y="0"/>
                    <a:pt x="512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37A7E7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3978224" cy="9742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278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262042" y="2053936"/>
            <a:ext cx="11896797" cy="875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6"/>
              </a:lnSpc>
            </a:pPr>
            <a:r>
              <a:rPr lang="en-US" sz="5208" b="tru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Considerações finais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79237" y="4630445"/>
            <a:ext cx="14484542" cy="1676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10"/>
              </a:lnSpc>
            </a:pPr>
            <a:r>
              <a:rPr lang="en-US" sz="1963" spc="180">
                <a:solidFill>
                  <a:srgbClr val="FFFFFF"/>
                </a:solidFill>
                <a:latin typeface="Mina"/>
                <a:ea typeface="Mina"/>
                <a:cs typeface="Mina"/>
                <a:sym typeface="Mina"/>
              </a:rPr>
              <a:t>Foi aprendido melhor como usar programação dinâmica e que não necessariamente backtracking precisa de recursão para ser categorizado como recursão. E que backtracking e programação dinâmica são maneiras viáveis de se  encontrar as subsequências comuns que se repetem em duas ou mais fontes (considerando ambiente de análise de dados).</a:t>
            </a:r>
          </a:p>
          <a:p>
            <a:pPr algn="l" marL="0" indent="0" lvl="0">
              <a:lnSpc>
                <a:spcPts val="271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400000">
            <a:off x="839670" y="3160830"/>
            <a:ext cx="25137180" cy="16758120"/>
          </a:xfrm>
          <a:custGeom>
            <a:avLst/>
            <a:gdLst/>
            <a:ahLst/>
            <a:cxnLst/>
            <a:rect r="r" b="b" t="t" l="l"/>
            <a:pathLst>
              <a:path h="16758120" w="25137180">
                <a:moveTo>
                  <a:pt x="25137180" y="16758120"/>
                </a:moveTo>
                <a:lnTo>
                  <a:pt x="0" y="16758120"/>
                </a:lnTo>
                <a:lnTo>
                  <a:pt x="0" y="0"/>
                </a:lnTo>
                <a:lnTo>
                  <a:pt x="25137180" y="0"/>
                </a:lnTo>
                <a:lnTo>
                  <a:pt x="25137180" y="1675812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374246" y="2654954"/>
            <a:ext cx="10235967" cy="4926059"/>
          </a:xfrm>
          <a:custGeom>
            <a:avLst/>
            <a:gdLst/>
            <a:ahLst/>
            <a:cxnLst/>
            <a:rect r="r" b="b" t="t" l="l"/>
            <a:pathLst>
              <a:path h="4926059" w="10235967">
                <a:moveTo>
                  <a:pt x="0" y="0"/>
                </a:moveTo>
                <a:lnTo>
                  <a:pt x="10235967" y="0"/>
                </a:lnTo>
                <a:lnTo>
                  <a:pt x="10235967" y="4926059"/>
                </a:lnTo>
                <a:lnTo>
                  <a:pt x="0" y="49260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16066" y="942975"/>
            <a:ext cx="4255869" cy="875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6"/>
              </a:lnSpc>
            </a:pPr>
            <a:r>
              <a:rPr lang="en-US" sz="5208" b="tru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Referências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162788" y="3603209"/>
            <a:ext cx="13962423" cy="3611209"/>
            <a:chOff x="0" y="0"/>
            <a:chExt cx="3591456" cy="92888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591456" cy="928886"/>
            </a:xfrm>
            <a:custGeom>
              <a:avLst/>
              <a:gdLst/>
              <a:ahLst/>
              <a:cxnLst/>
              <a:rect r="r" b="b" t="t" l="l"/>
              <a:pathLst>
                <a:path h="928886" w="3591456">
                  <a:moveTo>
                    <a:pt x="55448" y="0"/>
                  </a:moveTo>
                  <a:lnTo>
                    <a:pt x="3536007" y="0"/>
                  </a:lnTo>
                  <a:cubicBezTo>
                    <a:pt x="3566631" y="0"/>
                    <a:pt x="3591456" y="24825"/>
                    <a:pt x="3591456" y="55448"/>
                  </a:cubicBezTo>
                  <a:lnTo>
                    <a:pt x="3591456" y="873438"/>
                  </a:lnTo>
                  <a:cubicBezTo>
                    <a:pt x="3591456" y="888143"/>
                    <a:pt x="3585614" y="902247"/>
                    <a:pt x="3575215" y="912645"/>
                  </a:cubicBezTo>
                  <a:cubicBezTo>
                    <a:pt x="3564817" y="923044"/>
                    <a:pt x="3550713" y="928886"/>
                    <a:pt x="3536007" y="928886"/>
                  </a:cubicBezTo>
                  <a:lnTo>
                    <a:pt x="55448" y="928886"/>
                  </a:lnTo>
                  <a:cubicBezTo>
                    <a:pt x="40742" y="928886"/>
                    <a:pt x="26639" y="923044"/>
                    <a:pt x="16240" y="912645"/>
                  </a:cubicBezTo>
                  <a:cubicBezTo>
                    <a:pt x="5842" y="902247"/>
                    <a:pt x="0" y="888143"/>
                    <a:pt x="0" y="873438"/>
                  </a:cubicBezTo>
                  <a:lnTo>
                    <a:pt x="0" y="55448"/>
                  </a:lnTo>
                  <a:cubicBezTo>
                    <a:pt x="0" y="40742"/>
                    <a:pt x="5842" y="26639"/>
                    <a:pt x="16240" y="16240"/>
                  </a:cubicBezTo>
                  <a:cubicBezTo>
                    <a:pt x="26639" y="5842"/>
                    <a:pt x="40742" y="0"/>
                    <a:pt x="5544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37A7E7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591456" cy="9574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278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946594" y="3918670"/>
            <a:ext cx="10394812" cy="316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https://imasters.com.br/desenvolvimento/o-que-e-e-como-usar-o-algoritmo-lcs#:~:text=%C3%89%20um%20algoritmo%20que%20utiliza,duas%20vezes%2C%20deixando%20o%20c%C3%B3digo</a:t>
            </a: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https://www.facom.ufms.br/~marco/analise2007/aula12_4.pdf</a:t>
            </a: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https://www.youtube.com/watch?v=cX_hFqA8wDI&amp;t=2s</a:t>
            </a: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DAGrOb9vJUE</dc:identifier>
  <dcterms:modified xsi:type="dcterms:W3CDTF">2011-08-01T06:04:30Z</dcterms:modified>
  <cp:revision>1</cp:revision>
  <dc:title>Trabalho Prático</dc:title>
</cp:coreProperties>
</file>

<file path=docProps/thumbnail.jpeg>
</file>